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5"/>
  </p:notesMasterIdLst>
  <p:sldIdLst>
    <p:sldId id="256" r:id="rId3"/>
    <p:sldId id="257" r:id="rId4"/>
    <p:sldId id="275" r:id="rId5"/>
    <p:sldId id="258" r:id="rId6"/>
    <p:sldId id="259" r:id="rId7"/>
    <p:sldId id="276" r:id="rId8"/>
    <p:sldId id="260" r:id="rId9"/>
    <p:sldId id="261" r:id="rId10"/>
    <p:sldId id="262" r:id="rId11"/>
    <p:sldId id="263" r:id="rId12"/>
    <p:sldId id="264" r:id="rId13"/>
    <p:sldId id="265" r:id="rId14"/>
    <p:sldId id="277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9144000" cy="5143500" type="screen16x9"/>
  <p:notesSz cx="6858000" cy="9144000"/>
  <p:embeddedFontLst>
    <p:embeddedFont>
      <p:font typeface="Proxima Nova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68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756bd2fa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756bd2fa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756bd2fa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756bd2fa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756bd2fa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756bd2fa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756bd2fa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756bd2fa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756bd2fa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756bd2fa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756bd2fa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756bd2fa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756bd2fa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756bd2fa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756bd2fa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756bd2fa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756bd2fa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756bd2fa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756bd2fa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756bd2fa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756bd2fa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756bd2fa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756bd2fa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756bd2fa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756bd2fa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756bd2fa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756bd2fa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756bd2fa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756bd2fa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756bd2fa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756bd2fa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756bd2fa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756bd2fa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756bd2fa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Analysis: Heart Disease Risk Factors</a:t>
            </a:r>
            <a:endParaRPr sz="8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Chelsa Mariam John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Reg No. 12214129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0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Conditions Prevalence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32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3599100" cy="20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High Blood Pressure: 45.44%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High Cholesterol: 44.18%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Diabetes: 2.38%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Stroke: 4.48%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850" y="345058"/>
            <a:ext cx="2608325" cy="155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175" y="1249425"/>
            <a:ext cx="2771024" cy="162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850" y="2571755"/>
            <a:ext cx="2769041" cy="16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7750" y="3401225"/>
            <a:ext cx="257144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1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Disease Distribution (Target Variable)</a:t>
            </a:r>
            <a:endParaRPr sz="24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256100" y="1312975"/>
            <a:ext cx="34230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10.32% have experienced heart disease/attack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Significant class imbalance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175" y="1077450"/>
            <a:ext cx="37078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/>
        </p:nvSpPr>
        <p:spPr>
          <a:xfrm>
            <a:off x="926750" y="889675"/>
            <a:ext cx="7404900" cy="3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7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BIVARIATE ANALYSIS</a:t>
            </a:r>
            <a:endParaRPr sz="97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B49450-4185-B8F3-B8EB-8C37483D565C}"/>
              </a:ext>
            </a:extLst>
          </p:cNvPr>
          <p:cNvSpPr txBox="1"/>
          <p:nvPr/>
        </p:nvSpPr>
        <p:spPr>
          <a:xfrm>
            <a:off x="810126" y="1471862"/>
            <a:ext cx="773630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Correlation: Measuring the strength and direction of the relationship between two variables, often using Pearson or Spearman correlation coefficients.</a:t>
            </a:r>
          </a:p>
          <a:p>
            <a:r>
              <a:rPr lang="en-IN" sz="2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Plots: Visualizing the relationship between two continuous variables.</a:t>
            </a:r>
          </a:p>
          <a:p>
            <a:r>
              <a:rPr lang="en-IN" sz="2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Cross-tabulation: Summarizing the relationship between two categorical variables, often visualized with contingency tables or heatmaps.</a:t>
            </a:r>
          </a:p>
          <a:p>
            <a:r>
              <a:rPr lang="en-IN" sz="2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Analysis: Comparing the central tendencies and distributions of one variable across different levels of another variable, using box plots, violin plots, or grouped bar charts.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8D6AA-AFF5-FD23-5856-66B478148EE1}"/>
              </a:ext>
            </a:extLst>
          </p:cNvPr>
          <p:cNvSpPr txBox="1"/>
          <p:nvPr/>
        </p:nvSpPr>
        <p:spPr>
          <a:xfrm>
            <a:off x="810126" y="373202"/>
            <a:ext cx="695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 examines the relationship between two variables to understand how one variable may influence or correlate with another. It involves:</a:t>
            </a:r>
          </a:p>
        </p:txBody>
      </p:sp>
    </p:spTree>
    <p:extLst>
      <p:ext uri="{BB962C8B-B14F-4D97-AF65-F5344CB8AC3E}">
        <p14:creationId xmlns:p14="http://schemas.microsoft.com/office/powerpoint/2010/main" val="187943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1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Disease and Blood Pressure</a:t>
            </a:r>
            <a:endParaRPr sz="24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35"/>
          <p:cNvSpPr txBox="1">
            <a:spLocks noGrp="1"/>
          </p:cNvSpPr>
          <p:nvPr>
            <p:ph type="body" idx="1"/>
          </p:nvPr>
        </p:nvSpPr>
        <p:spPr>
          <a:xfrm>
            <a:off x="92400" y="1405650"/>
            <a:ext cx="4479600" cy="16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75% with heart disease have high blood pressure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42% without heart disease have high blood pressure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Strong association between high BP and heart disease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1" cy="266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Disease and Cholesterol</a:t>
            </a:r>
            <a:endParaRPr sz="24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36"/>
          <p:cNvSpPr txBox="1">
            <a:spLocks noGrp="1"/>
          </p:cNvSpPr>
          <p:nvPr>
            <p:ph type="body" idx="1"/>
          </p:nvPr>
        </p:nvSpPr>
        <p:spPr>
          <a:xfrm>
            <a:off x="311700" y="1136875"/>
            <a:ext cx="4062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70% with heart disease have high cholesterol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41% without heart disease have high cholesterol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Clear association between high cholesterol and heart disease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700" y="1170125"/>
            <a:ext cx="4464901" cy="283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Disease and BMI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3960600" cy="17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Mean BMI (with heart disease): 29.48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Mean BMI (without heart disease): 28.59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Slight increase in BMI for those with heart disease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700" y="1170125"/>
            <a:ext cx="4566900" cy="2794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Disease by Age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38"/>
          <p:cNvSpPr txBox="1">
            <a:spLocks noGrp="1"/>
          </p:cNvSpPr>
          <p:nvPr>
            <p:ph type="body" idx="1"/>
          </p:nvPr>
        </p:nvSpPr>
        <p:spPr>
          <a:xfrm>
            <a:off x="311700" y="1350050"/>
            <a:ext cx="34047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Prevalence increases with age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Ranges from 0.5% in youngest to 24.55% in oldest group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800" y="1170125"/>
            <a:ext cx="5122799" cy="3059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Disease by Sex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1"/>
          </p:nvPr>
        </p:nvSpPr>
        <p:spPr>
          <a:xfrm>
            <a:off x="358050" y="1368575"/>
            <a:ext cx="32748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Sex 1 (likely male): 13.41% prevalence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Sex 0 (likely female): 7.91% prevalence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Higher risk for one sex (likely males)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250" y="1170125"/>
            <a:ext cx="5206350" cy="302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Disease by Education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40"/>
          <p:cNvSpPr txBox="1">
            <a:spLocks noGrp="1"/>
          </p:cNvSpPr>
          <p:nvPr>
            <p:ph type="body" idx="1"/>
          </p:nvPr>
        </p:nvSpPr>
        <p:spPr>
          <a:xfrm>
            <a:off x="358050" y="1368575"/>
            <a:ext cx="36825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Highest in Education group 2 (19.26%)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Lowest in Education group 6 (7.86%)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Complex relationship, possibly influenced by other factors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950" y="1170125"/>
            <a:ext cx="4798649" cy="281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774357" y="445025"/>
            <a:ext cx="80043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600" b="1" dirty="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1"/>
          </p:nvPr>
        </p:nvSpPr>
        <p:spPr>
          <a:xfrm>
            <a:off x="803189" y="1082761"/>
            <a:ext cx="7475838" cy="2977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EDA is an essential step in data analysis, enabling us to thoroughly explore the data, discover hidden patterns, identify anomalies, and test hypotheses. </a:t>
            </a:r>
            <a:b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This presentation highlights an Exploratory Data Analysis (EDA) of a dataset centered on heart disease and its factors. The goal is to reveal patterns and relationships within the data to gain insights into the main factors linked to heart disease.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Insights</a:t>
            </a:r>
            <a:endParaRPr sz="36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41"/>
          <p:cNvSpPr txBox="1">
            <a:spLocks noGrp="1"/>
          </p:cNvSpPr>
          <p:nvPr>
            <p:ph type="body" idx="1"/>
          </p:nvPr>
        </p:nvSpPr>
        <p:spPr>
          <a:xfrm>
            <a:off x="358050" y="13685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High blood pressure and cholesterol are strongest risk factors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Age shows clear positive correlation with heart disease risk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Sex differences in heart disease prevalence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BMI shows weaker but notable association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Mental and physical health days highly skewed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>
            <a:spLocks noGrp="1"/>
          </p:cNvSpPr>
          <p:nvPr>
            <p:ph type="title"/>
          </p:nvPr>
        </p:nvSpPr>
        <p:spPr>
          <a:xfrm>
            <a:off x="265500" y="199357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Risk </a:t>
            </a:r>
            <a:endParaRPr sz="40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Factors</a:t>
            </a:r>
            <a:endParaRPr sz="40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4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High blood pressure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High cholesterol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Advanced age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Male sex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Higher BMI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6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43"/>
          <p:cNvSpPr txBox="1">
            <a:spLocks noGrp="1"/>
          </p:cNvSpPr>
          <p:nvPr>
            <p:ph type="body" idx="1"/>
          </p:nvPr>
        </p:nvSpPr>
        <p:spPr>
          <a:xfrm>
            <a:off x="358050" y="13685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Multiple factors associated with heart disease risk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Importance of managing blood pressure and cholesterol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Age and sex as non-modifiable risk factors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Potential for targeted interventions based on risk profiles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D1FD-1CBE-DCE0-2234-8B48945F9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12573"/>
            <a:ext cx="5034657" cy="390885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Title: Exploratory Data Analysis: Heart Disease Risk Factors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Cleaned Dataset: Heart Disease Indicators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Objective: To understand factors associated with heart disease risk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IN" dirty="0"/>
          </a:p>
        </p:txBody>
      </p:sp>
      <p:pic>
        <p:nvPicPr>
          <p:cNvPr id="1026" name="Picture 2" descr="Erectile Dysfunction Means Increased Risk for Heart Disease, Regardless of  Other Risk Factors | Johns Hopkins Medicine">
            <a:extLst>
              <a:ext uri="{FF2B5EF4-FFF2-40B4-BE49-F238E27FC236}">
                <a16:creationId xmlns:a16="http://schemas.microsoft.com/office/drawing/2014/main" id="{EFD212B3-AD29-43C2-D824-86ADDE999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729" y="1285102"/>
            <a:ext cx="3206571" cy="24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54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Overview</a:t>
            </a:r>
            <a:endParaRPr sz="3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Total observations: 229781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Variables: HeartDiseaseorAttack, HighBP, HighChol, CholCheck, Smoker, Stroke, Diabetes, PhysActivity, Fruits, Veggies, HvyAlcoholConsump, AnyHealthcare, NoDocbcCost, GenHlth, DiffWalk, Sex, Education, Income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Variable types: Mix of continuous and categorical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/>
        </p:nvSpPr>
        <p:spPr>
          <a:xfrm>
            <a:off x="525054" y="872343"/>
            <a:ext cx="8183514" cy="39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7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UNIVARIATE ANALYSIS</a:t>
            </a:r>
            <a:endParaRPr sz="97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38DC-2EF1-5A6B-3060-C404A96BF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52" y="2092410"/>
            <a:ext cx="7611664" cy="2609177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 Tendency: Measures like mean, median, and mode.</a:t>
            </a:r>
            <a:b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Dispersion: Measures like range, variance, and standard deviation.</a:t>
            </a:r>
            <a:b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Distribution: Shape of the data distribution, using histograms, box plots, and density plots.</a:t>
            </a:r>
            <a:b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Frequency: Frequency distribution for categorical data, often visualized with bar charts or pie charts.</a:t>
            </a:r>
            <a:b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6DCAE-0E5D-2937-F2C1-DC7130E2B282}"/>
              </a:ext>
            </a:extLst>
          </p:cNvPr>
          <p:cNvSpPr txBox="1"/>
          <p:nvPr/>
        </p:nvSpPr>
        <p:spPr>
          <a:xfrm>
            <a:off x="745523" y="580079"/>
            <a:ext cx="7014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 involves the examination of a single variable to understand its distribution and properties. It focuses on: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5390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Distribution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1"/>
          </p:nvPr>
        </p:nvSpPr>
        <p:spPr>
          <a:xfrm>
            <a:off x="311700" y="1380875"/>
            <a:ext cx="3386100" cy="25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Age categories range from 1 to 13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Mean age category: 8.09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Slight right skew in distribution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200" y="1170125"/>
            <a:ext cx="5141399" cy="297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BMI Distribution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30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33675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Mean BMI: 28.69 (overweight category)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Range: 12 to 98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Right-skewed distribution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600" y="1170125"/>
            <a:ext cx="5159999" cy="303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274625" y="148450"/>
            <a:ext cx="448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Mental and Physical Health Days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1"/>
          </p:nvPr>
        </p:nvSpPr>
        <p:spPr>
          <a:xfrm>
            <a:off x="102650" y="1093650"/>
            <a:ext cx="3080100" cy="29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Both heavily right-skewed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Mental Health: Mean 3.51 days, median 0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Physical Health: Mean 4.68 days, median 0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975" y="0"/>
            <a:ext cx="4222026" cy="245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387" y="2457550"/>
            <a:ext cx="4261849" cy="25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719</Words>
  <Application>Microsoft Office PowerPoint</Application>
  <PresentationFormat>On-screen Show (16:9)</PresentationFormat>
  <Paragraphs>84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Proxima Nova</vt:lpstr>
      <vt:lpstr>Times New Roman</vt:lpstr>
      <vt:lpstr>Arial</vt:lpstr>
      <vt:lpstr>Simple Light</vt:lpstr>
      <vt:lpstr>Spearmint</vt:lpstr>
      <vt:lpstr>Exploratory Data Analysis: Heart Disease Risk Factors</vt:lpstr>
      <vt:lpstr>Introduction</vt:lpstr>
      <vt:lpstr>PowerPoint Presentation</vt:lpstr>
      <vt:lpstr>Data Overview</vt:lpstr>
      <vt:lpstr>PowerPoint Presentation</vt:lpstr>
      <vt:lpstr> Central Tendency: Measures like mean, median, and mode. Dispersion: Measures like range, variance, and standard deviation. Distribution: Shape of the data distribution, using histograms, box plots, and density plots. Frequency: Frequency distribution for categorical data, often visualized with bar charts or pie charts. </vt:lpstr>
      <vt:lpstr>Age Distribution</vt:lpstr>
      <vt:lpstr>BMI Distribution</vt:lpstr>
      <vt:lpstr>Mental and Physical Health Days</vt:lpstr>
      <vt:lpstr>Health Conditions Prevalence</vt:lpstr>
      <vt:lpstr>Heart Disease Distribution (Target Variable)</vt:lpstr>
      <vt:lpstr>PowerPoint Presentation</vt:lpstr>
      <vt:lpstr>PowerPoint Presentation</vt:lpstr>
      <vt:lpstr>Heart Disease and Blood Pressure </vt:lpstr>
      <vt:lpstr>Heart Disease and Cholesterol </vt:lpstr>
      <vt:lpstr>Heart Disease and BMI</vt:lpstr>
      <vt:lpstr>Heart Disease by Age</vt:lpstr>
      <vt:lpstr>Heart Disease by Sex</vt:lpstr>
      <vt:lpstr>Heart Disease by Education</vt:lpstr>
      <vt:lpstr>Key Insights </vt:lpstr>
      <vt:lpstr>Potential Risk  Factors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.˗ˏˋ ʚ♡ɞ ˎˊ˗ .</cp:lastModifiedBy>
  <cp:revision>3</cp:revision>
  <dcterms:modified xsi:type="dcterms:W3CDTF">2024-06-23T15:52:35Z</dcterms:modified>
</cp:coreProperties>
</file>